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5" d="100"/>
          <a:sy n="85" d="100"/>
        </p:scale>
        <p:origin x="9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2/14/2021</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2/14/2021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2/14/2021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2/14/2021</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2/14/2021</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2/14/2021</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2/14/2021</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Paid_in_Full_(2002_film)" TargetMode="External"/><Relationship Id="rId2" Type="http://schemas.openxmlformats.org/officeDocument/2006/relationships/hyperlink" Target="https://en.wikipedia.org/wiki/Atlantic_Records" TargetMode="External"/><Relationship Id="rId1" Type="http://schemas.openxmlformats.org/officeDocument/2006/relationships/slideLayout" Target="../slideLayouts/slideLayout7.xml"/><Relationship Id="rId4" Type="http://schemas.openxmlformats.org/officeDocument/2006/relationships/hyperlink" Target="https://en.wikipedia.org/wiki/A_Boogie_wit_da_Hoodie#cite_note-1"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A_Boogie_wit_da_Hoodie#cite_note-Buli-8" TargetMode="External"/><Relationship Id="rId13" Type="http://schemas.openxmlformats.org/officeDocument/2006/relationships/hyperlink" Target="https://en.wikipedia.org/wiki/Fort_Pierce,_Florida" TargetMode="External"/><Relationship Id="rId3" Type="http://schemas.openxmlformats.org/officeDocument/2006/relationships/hyperlink" Target="https://en.wikipedia.org/wiki/New_York_City" TargetMode="External"/><Relationship Id="rId7" Type="http://schemas.openxmlformats.org/officeDocument/2006/relationships/hyperlink" Target="https://en.wikipedia.org/wiki/A_Boogie_wit_da_Hoodie#cite_note-XXL-7" TargetMode="External"/><Relationship Id="rId12" Type="http://schemas.openxmlformats.org/officeDocument/2006/relationships/hyperlink" Target="https://en.wikipedia.org/wiki/Cannabis" TargetMode="External"/><Relationship Id="rId2" Type="http://schemas.openxmlformats.org/officeDocument/2006/relationships/hyperlink" Target="https://en.wikipedia.org/wiki/Highbridge,_Bronx" TargetMode="External"/><Relationship Id="rId1" Type="http://schemas.openxmlformats.org/officeDocument/2006/relationships/slideLayout" Target="../slideLayouts/slideLayout7.xml"/><Relationship Id="rId6" Type="http://schemas.openxmlformats.org/officeDocument/2006/relationships/hyperlink" Target="https://en.wikipedia.org/wiki/50_Cent" TargetMode="External"/><Relationship Id="rId11" Type="http://schemas.openxmlformats.org/officeDocument/2006/relationships/hyperlink" Target="https://en.wikipedia.org/wiki/A_Boogie_wit_da_Hoodie#cite_note-10" TargetMode="External"/><Relationship Id="rId5" Type="http://schemas.openxmlformats.org/officeDocument/2006/relationships/hyperlink" Target="https://en.wikipedia.org/wiki/Kanye_West" TargetMode="External"/><Relationship Id="rId10" Type="http://schemas.openxmlformats.org/officeDocument/2006/relationships/hyperlink" Target="https://en.wikipedia.org/wiki/A_Boogie_wit_da_Hoodie#cite_note-:0-9" TargetMode="External"/><Relationship Id="rId4" Type="http://schemas.openxmlformats.org/officeDocument/2006/relationships/hyperlink" Target="https://en.wikipedia.org/wiki/A_Boogie_wit_da_Hoodie#cite_note-6" TargetMode="External"/><Relationship Id="rId9" Type="http://schemas.openxmlformats.org/officeDocument/2006/relationships/hyperlink" Target="https://en.wikipedia.org/wiki/Freestyle_rap#Types_of_freestyles" TargetMode="External"/><Relationship Id="rId14" Type="http://schemas.openxmlformats.org/officeDocument/2006/relationships/hyperlink" Target="https://en.wikipedia.org/wiki/A_Boogie_wit_da_Hoodie#cite_note-1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36134" y="121360"/>
            <a:ext cx="9448800" cy="1825096"/>
          </a:xfrm>
        </p:spPr>
        <p:txBody>
          <a:bodyPr>
            <a:normAutofit fontScale="90000"/>
          </a:bodyPr>
          <a:lstStyle/>
          <a:p>
            <a:r>
              <a:rPr lang="en-US" dirty="0"/>
              <a:t>A Boogie wit da Hoodie</a:t>
            </a:r>
            <a:br>
              <a:rPr lang="en-US" dirty="0"/>
            </a:br>
            <a:endParaRPr lang="en-US" dirty="0"/>
          </a:p>
        </p:txBody>
      </p:sp>
      <p:pic>
        <p:nvPicPr>
          <p:cNvPr id="4" name="Picture 3"/>
          <p:cNvPicPr>
            <a:picLocks noChangeAspect="1"/>
          </p:cNvPicPr>
          <p:nvPr/>
        </p:nvPicPr>
        <p:blipFill>
          <a:blip r:embed="rId2"/>
          <a:stretch>
            <a:fillRect/>
          </a:stretch>
        </p:blipFill>
        <p:spPr>
          <a:xfrm rot="20979717">
            <a:off x="474133" y="2926365"/>
            <a:ext cx="2468033" cy="3320626"/>
          </a:xfrm>
          <a:prstGeom prst="rect">
            <a:avLst/>
          </a:prstGeom>
        </p:spPr>
      </p:pic>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229578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grpId="0" nodeType="clickEffect">
                                  <p:stCondLst>
                                    <p:cond delay="0"/>
                                  </p:stCondLst>
                                  <p:childTnLst>
                                    <p:animEffect transition="out" filter="fade">
                                      <p:cBhvr>
                                        <p:cTn id="6" dur="2000"/>
                                        <p:tgtEl>
                                          <p:spTgt spid="2"/>
                                        </p:tgtEl>
                                      </p:cBhvr>
                                    </p:animEffect>
                                    <p:anim calcmode="lin" valueType="num">
                                      <p:cBhvr>
                                        <p:cTn id="7" dur="2000"/>
                                        <p:tgtEl>
                                          <p:spTgt spid="2"/>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2"/>
                                        </p:tgtEl>
                                        <p:attrNameLst>
                                          <p:attrName>ppt_h</p:attrName>
                                        </p:attrNameLst>
                                      </p:cBhvr>
                                      <p:tavLst>
                                        <p:tav tm="0">
                                          <p:val>
                                            <p:strVal val="ppt_h"/>
                                          </p:val>
                                        </p:tav>
                                        <p:tav tm="100000">
                                          <p:val>
                                            <p:strVal val="ppt_h"/>
                                          </p:val>
                                        </p:tav>
                                      </p:tavLst>
                                    </p:anim>
                                    <p:set>
                                      <p:cBhvr>
                                        <p:cTn id="9" dur="1" fill="hold">
                                          <p:stCondLst>
                                            <p:cond delay="1999"/>
                                          </p:stCondLst>
                                        </p:cTn>
                                        <p:tgtEl>
                                          <p:spTgt spid="2"/>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14" presetClass="exit" presetSubtype="10" fill="hold" nodeType="clickEffect">
                                  <p:stCondLst>
                                    <p:cond delay="0"/>
                                  </p:stCondLst>
                                  <p:childTnLst>
                                    <p:animEffect transition="out" filter="randombar(horizontal)">
                                      <p:cBhvr>
                                        <p:cTn id="13" dur="500"/>
                                        <p:tgtEl>
                                          <p:spTgt spid="4"/>
                                        </p:tgtEl>
                                      </p:cBhvr>
                                    </p:animEffect>
                                    <p:set>
                                      <p:cBhvr>
                                        <p:cTn id="14"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88895" y="1709529"/>
            <a:ext cx="7486650" cy="2554545"/>
          </a:xfrm>
          <a:prstGeom prst="rect">
            <a:avLst/>
          </a:prstGeom>
        </p:spPr>
        <p:txBody>
          <a:bodyPr wrap="square">
            <a:spAutoFit/>
          </a:bodyPr>
          <a:lstStyle/>
          <a:p>
            <a:r>
              <a:rPr lang="en-US" sz="2000" b="1" dirty="0">
                <a:solidFill>
                  <a:schemeClr val="tx1">
                    <a:lumMod val="95000"/>
                  </a:schemeClr>
                </a:solidFill>
                <a:latin typeface="Arial" panose="020B0604020202020204" pitchFamily="34" charset="0"/>
              </a:rPr>
              <a:t>Artist Julius Dubose</a:t>
            </a:r>
            <a:r>
              <a:rPr lang="en-US" sz="2000" dirty="0">
                <a:solidFill>
                  <a:schemeClr val="tx1">
                    <a:lumMod val="95000"/>
                  </a:schemeClr>
                </a:solidFill>
                <a:latin typeface="Arial" panose="020B0604020202020204" pitchFamily="34" charset="0"/>
              </a:rPr>
              <a:t> (born December 6, 1995), known professionally as </a:t>
            </a:r>
            <a:r>
              <a:rPr lang="en-US" sz="2000" b="1" dirty="0">
                <a:solidFill>
                  <a:schemeClr val="tx1">
                    <a:lumMod val="95000"/>
                  </a:schemeClr>
                </a:solidFill>
                <a:latin typeface="Arial" panose="020B0604020202020204" pitchFamily="34" charset="0"/>
              </a:rPr>
              <a:t>A Boogie wit da Hoodie</a:t>
            </a:r>
            <a:r>
              <a:rPr lang="en-US" sz="2000" dirty="0">
                <a:solidFill>
                  <a:schemeClr val="tx1">
                    <a:lumMod val="95000"/>
                  </a:schemeClr>
                </a:solidFill>
                <a:latin typeface="Arial" panose="020B0604020202020204" pitchFamily="34" charset="0"/>
              </a:rPr>
              <a:t> (or simply </a:t>
            </a:r>
            <a:r>
              <a:rPr lang="en-US" sz="2000" b="1" dirty="0">
                <a:solidFill>
                  <a:schemeClr val="tx1">
                    <a:lumMod val="95000"/>
                  </a:schemeClr>
                </a:solidFill>
                <a:latin typeface="Arial" panose="020B0604020202020204" pitchFamily="34" charset="0"/>
              </a:rPr>
              <a:t>A Boogie</a:t>
            </a:r>
            <a:r>
              <a:rPr lang="en-US" sz="2000" dirty="0">
                <a:solidFill>
                  <a:schemeClr val="tx1">
                    <a:lumMod val="95000"/>
                  </a:schemeClr>
                </a:solidFill>
                <a:latin typeface="Arial" panose="020B0604020202020204" pitchFamily="34" charset="0"/>
              </a:rPr>
              <a:t>), is an American rapper, singer, and songwriter. He is signed to his own label, </a:t>
            </a:r>
            <a:r>
              <a:rPr lang="en-US" sz="2000" dirty="0" err="1">
                <a:solidFill>
                  <a:schemeClr val="tx1">
                    <a:lumMod val="95000"/>
                  </a:schemeClr>
                </a:solidFill>
                <a:latin typeface="Arial" panose="020B0604020202020204" pitchFamily="34" charset="0"/>
              </a:rPr>
              <a:t>Highbridge</a:t>
            </a:r>
            <a:r>
              <a:rPr lang="en-US" sz="2000" dirty="0">
                <a:solidFill>
                  <a:schemeClr val="tx1">
                    <a:lumMod val="95000"/>
                  </a:schemeClr>
                </a:solidFill>
                <a:latin typeface="Arial" panose="020B0604020202020204" pitchFamily="34" charset="0"/>
              </a:rPr>
              <a:t> the Label, and </a:t>
            </a:r>
            <a:r>
              <a:rPr lang="en-US" sz="2000" dirty="0">
                <a:solidFill>
                  <a:schemeClr val="tx1">
                    <a:lumMod val="95000"/>
                  </a:schemeClr>
                </a:solidFill>
                <a:latin typeface="Arial" panose="020B0604020202020204" pitchFamily="34" charset="0"/>
                <a:hlinkClick r:id="rId2" tooltip="Atlantic Records"/>
              </a:rPr>
              <a:t>Atlantic Records</a:t>
            </a:r>
            <a:r>
              <a:rPr lang="en-US" sz="2000" dirty="0">
                <a:solidFill>
                  <a:schemeClr val="tx1">
                    <a:lumMod val="95000"/>
                  </a:schemeClr>
                </a:solidFill>
                <a:latin typeface="Arial" panose="020B0604020202020204" pitchFamily="34" charset="0"/>
              </a:rPr>
              <a:t>. His stage name is derived from the character "Ace Boogie" from the 2002 film </a:t>
            </a:r>
            <a:r>
              <a:rPr lang="en-US" sz="2000" i="1" dirty="0">
                <a:solidFill>
                  <a:schemeClr val="tx1">
                    <a:lumMod val="95000"/>
                  </a:schemeClr>
                </a:solidFill>
                <a:latin typeface="Arial" panose="020B0604020202020204" pitchFamily="34" charset="0"/>
                <a:hlinkClick r:id="rId3" tooltip="Paid in Full (2002 film)"/>
              </a:rPr>
              <a:t>Paid in Full</a:t>
            </a:r>
            <a:r>
              <a:rPr lang="en-US" sz="2000" dirty="0">
                <a:solidFill>
                  <a:schemeClr val="tx1">
                    <a:lumMod val="95000"/>
                  </a:schemeClr>
                </a:solidFill>
                <a:latin typeface="Arial" panose="020B0604020202020204" pitchFamily="34" charset="0"/>
              </a:rPr>
              <a:t>, and because he was wearing hoodies all the time, friends gave him the nickname “A Boogie Wit Da Hoodie”. </a:t>
            </a:r>
            <a:r>
              <a:rPr lang="en-US" sz="2000" baseline="30000" dirty="0">
                <a:solidFill>
                  <a:schemeClr val="tx1">
                    <a:lumMod val="95000"/>
                  </a:schemeClr>
                </a:solidFill>
                <a:latin typeface="Arial" panose="020B0604020202020204" pitchFamily="34" charset="0"/>
                <a:hlinkClick r:id="rId4"/>
              </a:rPr>
              <a:t>[1]</a:t>
            </a:r>
            <a:endParaRPr lang="en-US" sz="2000" dirty="0">
              <a:solidFill>
                <a:schemeClr val="tx1">
                  <a:lumMod val="95000"/>
                </a:schemeClr>
              </a:solidFill>
            </a:endParaRPr>
          </a:p>
        </p:txBody>
      </p:sp>
    </p:spTree>
    <p:extLst>
      <p:ext uri="{BB962C8B-B14F-4D97-AF65-F5344CB8AC3E}">
        <p14:creationId xmlns:p14="http://schemas.microsoft.com/office/powerpoint/2010/main" val="4245225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xit" presetSubtype="1" fill="hold" grpId="0" nodeType="clickEffect">
                                  <p:stCondLst>
                                    <p:cond delay="0"/>
                                  </p:stCondLst>
                                  <p:childTnLst>
                                    <p:animEffect transition="out" filter="wheel(1)">
                                      <p:cBhvr>
                                        <p:cTn id="6" dur="2000"/>
                                        <p:tgtEl>
                                          <p:spTgt spid="2"/>
                                        </p:tgtEl>
                                      </p:cBhvr>
                                    </p:animEffect>
                                    <p:set>
                                      <p:cBhvr>
                                        <p:cTn id="7"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15468" y="821174"/>
            <a:ext cx="1657826" cy="553998"/>
          </a:xfrm>
          <a:prstGeom prst="rect">
            <a:avLst/>
          </a:prstGeom>
        </p:spPr>
        <p:txBody>
          <a:bodyPr wrap="none">
            <a:spAutoFit/>
          </a:bodyPr>
          <a:lstStyle/>
          <a:p>
            <a:r>
              <a:rPr lang="en-US" sz="3000" dirty="0">
                <a:solidFill>
                  <a:schemeClr val="tx1">
                    <a:lumMod val="95000"/>
                  </a:schemeClr>
                </a:solidFill>
                <a:latin typeface="Linux Libertine"/>
              </a:rPr>
              <a:t>Early </a:t>
            </a:r>
            <a:r>
              <a:rPr lang="en-US" sz="3000" dirty="0" smtClean="0">
                <a:solidFill>
                  <a:schemeClr val="tx1">
                    <a:lumMod val="95000"/>
                  </a:schemeClr>
                </a:solidFill>
                <a:latin typeface="Linux Libertine"/>
              </a:rPr>
              <a:t>life</a:t>
            </a:r>
            <a:endParaRPr lang="en-US" sz="3000" b="0" i="0" dirty="0">
              <a:solidFill>
                <a:schemeClr val="tx1">
                  <a:lumMod val="95000"/>
                </a:schemeClr>
              </a:solidFill>
              <a:effectLst/>
              <a:latin typeface="Linux Libertine"/>
            </a:endParaRPr>
          </a:p>
        </p:txBody>
      </p:sp>
      <p:sp>
        <p:nvSpPr>
          <p:cNvPr id="4" name="Rectangle 3"/>
          <p:cNvSpPr/>
          <p:nvPr/>
        </p:nvSpPr>
        <p:spPr>
          <a:xfrm>
            <a:off x="0" y="1375172"/>
            <a:ext cx="6096000" cy="3139321"/>
          </a:xfrm>
          <a:prstGeom prst="rect">
            <a:avLst/>
          </a:prstGeom>
        </p:spPr>
        <p:txBody>
          <a:bodyPr>
            <a:spAutoFit/>
          </a:bodyPr>
          <a:lstStyle/>
          <a:p>
            <a:r>
              <a:rPr lang="en-US" dirty="0">
                <a:solidFill>
                  <a:schemeClr val="tx1">
                    <a:lumMod val="95000"/>
                  </a:schemeClr>
                </a:solidFill>
                <a:latin typeface="Arial" panose="020B0604020202020204" pitchFamily="34" charset="0"/>
              </a:rPr>
              <a:t>Artist Julius Dubose was born on December 6, 1995 in the </a:t>
            </a:r>
            <a:r>
              <a:rPr lang="en-US" dirty="0" err="1">
                <a:solidFill>
                  <a:schemeClr val="tx1">
                    <a:lumMod val="95000"/>
                  </a:schemeClr>
                </a:solidFill>
                <a:latin typeface="Arial" panose="020B0604020202020204" pitchFamily="34" charset="0"/>
                <a:hlinkClick r:id="rId2" tooltip="Highbridge, Bronx"/>
              </a:rPr>
              <a:t>Highbridge</a:t>
            </a:r>
            <a:r>
              <a:rPr lang="en-US" dirty="0">
                <a:solidFill>
                  <a:schemeClr val="tx1">
                    <a:lumMod val="95000"/>
                  </a:schemeClr>
                </a:solidFill>
                <a:latin typeface="Arial" panose="020B0604020202020204" pitchFamily="34" charset="0"/>
                <a:hlinkClick r:id="rId2" tooltip="Highbridge, Bronx"/>
              </a:rPr>
              <a:t>, Bronx</a:t>
            </a:r>
            <a:r>
              <a:rPr lang="en-US" dirty="0">
                <a:solidFill>
                  <a:schemeClr val="tx1">
                    <a:lumMod val="95000"/>
                  </a:schemeClr>
                </a:solidFill>
                <a:latin typeface="Arial" panose="020B0604020202020204" pitchFamily="34" charset="0"/>
              </a:rPr>
              <a:t> in </a:t>
            </a:r>
            <a:r>
              <a:rPr lang="en-US" dirty="0">
                <a:solidFill>
                  <a:schemeClr val="tx1">
                    <a:lumMod val="95000"/>
                  </a:schemeClr>
                </a:solidFill>
                <a:latin typeface="Arial" panose="020B0604020202020204" pitchFamily="34" charset="0"/>
                <a:hlinkClick r:id="rId3" tooltip="New York City"/>
              </a:rPr>
              <a:t>New York City</a:t>
            </a:r>
            <a:r>
              <a:rPr lang="en-US" dirty="0">
                <a:solidFill>
                  <a:schemeClr val="tx1">
                    <a:lumMod val="95000"/>
                  </a:schemeClr>
                </a:solidFill>
                <a:latin typeface="Arial" panose="020B0604020202020204" pitchFamily="34" charset="0"/>
              </a:rPr>
              <a:t>.</a:t>
            </a:r>
            <a:r>
              <a:rPr lang="en-US" baseline="30000" dirty="0">
                <a:solidFill>
                  <a:schemeClr val="tx1">
                    <a:lumMod val="95000"/>
                  </a:schemeClr>
                </a:solidFill>
                <a:latin typeface="Arial" panose="020B0604020202020204" pitchFamily="34" charset="0"/>
                <a:hlinkClick r:id="rId4"/>
              </a:rPr>
              <a:t>[6]</a:t>
            </a:r>
            <a:r>
              <a:rPr lang="en-US" dirty="0">
                <a:solidFill>
                  <a:schemeClr val="tx1">
                    <a:lumMod val="95000"/>
                  </a:schemeClr>
                </a:solidFill>
                <a:latin typeface="Arial" panose="020B0604020202020204" pitchFamily="34" charset="0"/>
              </a:rPr>
              <a:t> Dubose was raised in </a:t>
            </a:r>
            <a:r>
              <a:rPr lang="en-US" dirty="0" err="1">
                <a:solidFill>
                  <a:schemeClr val="tx1">
                    <a:lumMod val="95000"/>
                  </a:schemeClr>
                </a:solidFill>
                <a:latin typeface="Arial" panose="020B0604020202020204" pitchFamily="34" charset="0"/>
              </a:rPr>
              <a:t>Highbridge</a:t>
            </a:r>
            <a:r>
              <a:rPr lang="en-US" dirty="0">
                <a:solidFill>
                  <a:schemeClr val="tx1">
                    <a:lumMod val="95000"/>
                  </a:schemeClr>
                </a:solidFill>
                <a:latin typeface="Arial" panose="020B0604020202020204" pitchFamily="34" charset="0"/>
              </a:rPr>
              <a:t> and began rapping at age twelve after listening to </a:t>
            </a:r>
            <a:r>
              <a:rPr lang="en-US" dirty="0">
                <a:solidFill>
                  <a:schemeClr val="tx1">
                    <a:lumMod val="95000"/>
                  </a:schemeClr>
                </a:solidFill>
                <a:latin typeface="Arial" panose="020B0604020202020204" pitchFamily="34" charset="0"/>
                <a:hlinkClick r:id="rId5" tooltip="Kanye West"/>
              </a:rPr>
              <a:t>Kanye West</a:t>
            </a:r>
            <a:r>
              <a:rPr lang="en-US" dirty="0">
                <a:solidFill>
                  <a:schemeClr val="tx1">
                    <a:lumMod val="95000"/>
                  </a:schemeClr>
                </a:solidFill>
                <a:latin typeface="Arial" panose="020B0604020202020204" pitchFamily="34" charset="0"/>
              </a:rPr>
              <a:t> and </a:t>
            </a:r>
            <a:r>
              <a:rPr lang="en-US" dirty="0">
                <a:solidFill>
                  <a:schemeClr val="tx1">
                    <a:lumMod val="95000"/>
                  </a:schemeClr>
                </a:solidFill>
                <a:latin typeface="Arial" panose="020B0604020202020204" pitchFamily="34" charset="0"/>
                <a:hlinkClick r:id="rId6" tooltip="50 Cent"/>
              </a:rPr>
              <a:t>50 Cent</a:t>
            </a:r>
            <a:r>
              <a:rPr lang="en-US" dirty="0">
                <a:solidFill>
                  <a:schemeClr val="tx1">
                    <a:lumMod val="95000"/>
                  </a:schemeClr>
                </a:solidFill>
                <a:latin typeface="Arial" panose="020B0604020202020204" pitchFamily="34" charset="0"/>
              </a:rPr>
              <a:t>.</a:t>
            </a:r>
            <a:r>
              <a:rPr lang="en-US" baseline="30000" dirty="0">
                <a:solidFill>
                  <a:schemeClr val="tx1">
                    <a:lumMod val="95000"/>
                  </a:schemeClr>
                </a:solidFill>
                <a:latin typeface="Arial" panose="020B0604020202020204" pitchFamily="34" charset="0"/>
                <a:hlinkClick r:id="rId7"/>
              </a:rPr>
              <a:t>[7]</a:t>
            </a:r>
            <a:r>
              <a:rPr lang="en-US" baseline="30000" dirty="0">
                <a:solidFill>
                  <a:schemeClr val="tx1">
                    <a:lumMod val="95000"/>
                  </a:schemeClr>
                </a:solidFill>
                <a:latin typeface="Arial" panose="020B0604020202020204" pitchFamily="34" charset="0"/>
                <a:hlinkClick r:id="rId8"/>
              </a:rPr>
              <a:t>[8]</a:t>
            </a:r>
            <a:r>
              <a:rPr lang="en-US" dirty="0">
                <a:solidFill>
                  <a:schemeClr val="tx1">
                    <a:lumMod val="95000"/>
                  </a:schemeClr>
                </a:solidFill>
                <a:latin typeface="Arial" panose="020B0604020202020204" pitchFamily="34" charset="0"/>
              </a:rPr>
              <a:t> He attended Eagle Academy, where he expanded upon rapping during his freshman year, performing in </a:t>
            </a:r>
            <a:r>
              <a:rPr lang="en-US" dirty="0">
                <a:solidFill>
                  <a:schemeClr val="tx1">
                    <a:lumMod val="95000"/>
                  </a:schemeClr>
                </a:solidFill>
                <a:latin typeface="Arial" panose="020B0604020202020204" pitchFamily="34" charset="0"/>
                <a:hlinkClick r:id="rId9" tooltip="Freestyle rap"/>
              </a:rPr>
              <a:t>cyphers</a:t>
            </a:r>
            <a:r>
              <a:rPr lang="en-US" dirty="0">
                <a:solidFill>
                  <a:schemeClr val="tx1">
                    <a:lumMod val="95000"/>
                  </a:schemeClr>
                </a:solidFill>
                <a:latin typeface="Arial" panose="020B0604020202020204" pitchFamily="34" charset="0"/>
              </a:rPr>
              <a:t> at lunchtime by performing rhymes he had already written and stored in a large notebook he carried with him.</a:t>
            </a:r>
            <a:r>
              <a:rPr lang="en-US" baseline="30000" dirty="0">
                <a:solidFill>
                  <a:schemeClr val="tx1">
                    <a:lumMod val="95000"/>
                  </a:schemeClr>
                </a:solidFill>
                <a:latin typeface="Arial" panose="020B0604020202020204" pitchFamily="34" charset="0"/>
                <a:hlinkClick r:id="rId10"/>
              </a:rPr>
              <a:t>[9]</a:t>
            </a:r>
            <a:r>
              <a:rPr lang="en-US" dirty="0">
                <a:solidFill>
                  <a:schemeClr val="tx1">
                    <a:lumMod val="95000"/>
                  </a:schemeClr>
                </a:solidFill>
                <a:latin typeface="Arial" panose="020B0604020202020204" pitchFamily="34" charset="0"/>
              </a:rPr>
              <a:t> Remarking on his time in high school to </a:t>
            </a:r>
            <a:r>
              <a:rPr lang="en-US" i="1" dirty="0">
                <a:solidFill>
                  <a:schemeClr val="tx1">
                    <a:lumMod val="95000"/>
                  </a:schemeClr>
                </a:solidFill>
                <a:latin typeface="Arial" panose="020B0604020202020204" pitchFamily="34" charset="0"/>
              </a:rPr>
              <a:t>XXL</a:t>
            </a:r>
            <a:r>
              <a:rPr lang="en-US" dirty="0">
                <a:solidFill>
                  <a:schemeClr val="tx1">
                    <a:lumMod val="95000"/>
                  </a:schemeClr>
                </a:solidFill>
                <a:latin typeface="Arial" panose="020B0604020202020204" pitchFamily="34" charset="0"/>
              </a:rPr>
              <a:t>, he said "I was regular, nobody really noticed me. I was the one in the back of the classroom, quiet."</a:t>
            </a:r>
            <a:r>
              <a:rPr lang="en-US" baseline="30000" dirty="0">
                <a:solidFill>
                  <a:schemeClr val="tx1">
                    <a:lumMod val="95000"/>
                  </a:schemeClr>
                </a:solidFill>
                <a:latin typeface="Arial" panose="020B0604020202020204" pitchFamily="34" charset="0"/>
                <a:hlinkClick r:id="rId11"/>
              </a:rPr>
              <a:t>[10]</a:t>
            </a:r>
            <a:endParaRPr lang="en-US" dirty="0">
              <a:solidFill>
                <a:schemeClr val="tx1">
                  <a:lumMod val="95000"/>
                </a:schemeClr>
              </a:solidFill>
            </a:endParaRPr>
          </a:p>
        </p:txBody>
      </p:sp>
      <p:sp>
        <p:nvSpPr>
          <p:cNvPr id="5" name="Rectangle 4"/>
          <p:cNvSpPr/>
          <p:nvPr/>
        </p:nvSpPr>
        <p:spPr>
          <a:xfrm>
            <a:off x="6096000" y="1292483"/>
            <a:ext cx="6225540" cy="3693319"/>
          </a:xfrm>
          <a:prstGeom prst="rect">
            <a:avLst/>
          </a:prstGeom>
        </p:spPr>
        <p:txBody>
          <a:bodyPr wrap="square">
            <a:spAutoFit/>
          </a:bodyPr>
          <a:lstStyle/>
          <a:p>
            <a:r>
              <a:rPr lang="en-US" dirty="0">
                <a:latin typeface="Arial" panose="020B0604020202020204" pitchFamily="34" charset="0"/>
              </a:rPr>
              <a:t>Growing up, Dubose frequently got into legal trouble, mainly for selling </a:t>
            </a:r>
            <a:r>
              <a:rPr lang="en-US" dirty="0">
                <a:latin typeface="Arial" panose="020B0604020202020204" pitchFamily="34" charset="0"/>
                <a:hlinkClick r:id="rId12" tooltip="Cannabis"/>
              </a:rPr>
              <a:t>cannabis</a:t>
            </a:r>
            <a:r>
              <a:rPr lang="en-US" dirty="0">
                <a:latin typeface="Arial" panose="020B0604020202020204" pitchFamily="34" charset="0"/>
              </a:rPr>
              <a:t> and narcotics.</a:t>
            </a:r>
            <a:r>
              <a:rPr lang="en-US" baseline="30000" dirty="0">
                <a:latin typeface="Arial" panose="020B0604020202020204" pitchFamily="34" charset="0"/>
                <a:hlinkClick r:id="rId10"/>
              </a:rPr>
              <a:t>[9]</a:t>
            </a:r>
            <a:r>
              <a:rPr lang="en-US" dirty="0">
                <a:latin typeface="Arial" panose="020B0604020202020204" pitchFamily="34" charset="0"/>
              </a:rPr>
              <a:t> After finding out what he was doing, Dubose's parents sent him to Florida as punishment. He graduated from high school at the Performance-based Preparatory Academy in </a:t>
            </a:r>
            <a:r>
              <a:rPr lang="en-US" dirty="0">
                <a:latin typeface="Arial" panose="020B0604020202020204" pitchFamily="34" charset="0"/>
                <a:hlinkClick r:id="rId13" tooltip="Fort Pierce, Florida"/>
              </a:rPr>
              <a:t>Fort Pierce, Florida</a:t>
            </a:r>
            <a:r>
              <a:rPr lang="en-US" dirty="0">
                <a:latin typeface="Arial" panose="020B0604020202020204" pitchFamily="34" charset="0"/>
              </a:rPr>
              <a:t>.</a:t>
            </a:r>
            <a:r>
              <a:rPr lang="en-US" baseline="30000" dirty="0">
                <a:latin typeface="Arial" panose="020B0604020202020204" pitchFamily="34" charset="0"/>
                <a:hlinkClick r:id="rId7"/>
              </a:rPr>
              <a:t>[7]</a:t>
            </a:r>
            <a:r>
              <a:rPr lang="en-US" dirty="0">
                <a:latin typeface="Arial" panose="020B0604020202020204" pitchFamily="34" charset="0"/>
              </a:rPr>
              <a:t> In Florida, Dubose was kept under house arrest. During this confinement, he began to work on his artistry, starting off by tweaking his self-composed rhymes and gradually leading one thing to another. He even built an amateur studio inside the flat that he lived in. Following his graduation from high school, Dubose continued to focus on his music while working jobs in different sectors including construction and pizza delivery.</a:t>
            </a:r>
            <a:r>
              <a:rPr lang="en-US" baseline="30000" dirty="0">
                <a:latin typeface="Arial" panose="020B0604020202020204" pitchFamily="34" charset="0"/>
                <a:hlinkClick r:id="rId14"/>
              </a:rPr>
              <a:t>[11]</a:t>
            </a:r>
            <a:endParaRPr lang="en-US" dirty="0"/>
          </a:p>
        </p:txBody>
      </p:sp>
    </p:spTree>
    <p:extLst>
      <p:ext uri="{BB962C8B-B14F-4D97-AF65-F5344CB8AC3E}">
        <p14:creationId xmlns:p14="http://schemas.microsoft.com/office/powerpoint/2010/main" val="1993196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grpId="0" nodeType="clickEffect">
                                  <p:stCondLst>
                                    <p:cond delay="0"/>
                                  </p:stCondLst>
                                  <p:childTnLst>
                                    <p:animEffect transition="out" filter="randombar(horizontal)">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4" presetClass="exit" presetSubtype="10" fill="hold" grpId="0" nodeType="clickEffect">
                                  <p:stCondLst>
                                    <p:cond delay="0"/>
                                  </p:stCondLst>
                                  <p:childTnLst>
                                    <p:animEffect transition="out" filter="randombar(horizontal)">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4" presetClass="exit" presetSubtype="10" fill="hold" grpId="0" nodeType="clickEffect">
                                  <p:stCondLst>
                                    <p:cond delay="0"/>
                                  </p:stCondLst>
                                  <p:childTnLst>
                                    <p:animEffect transition="out" filter="randombar(horizontal)">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TM04033937[[fn=Vapor Trail]]</Template>
  <TotalTime>203</TotalTime>
  <Words>35</Words>
  <Application>Microsoft Office PowerPoint</Application>
  <PresentationFormat>Widescreen</PresentationFormat>
  <Paragraphs>5</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Linux Libertine</vt:lpstr>
      <vt:lpstr>Vapor Trail</vt:lpstr>
      <vt:lpstr>A Boogie wit da Hoodie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Artist Julius Dubose</dc:title>
  <dc:creator>user</dc:creator>
  <cp:lastModifiedBy>user</cp:lastModifiedBy>
  <cp:revision>4</cp:revision>
  <dcterms:created xsi:type="dcterms:W3CDTF">2021-02-14T12:00:33Z</dcterms:created>
  <dcterms:modified xsi:type="dcterms:W3CDTF">2021-02-14T18:55:06Z</dcterms:modified>
</cp:coreProperties>
</file>